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99" r:id="rId14"/>
    <p:sldId id="301" r:id="rId15"/>
    <p:sldId id="303" r:id="rId16"/>
    <p:sldId id="300" r:id="rId17"/>
    <p:sldId id="302" r:id="rId18"/>
    <p:sldId id="30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mbed/04f0bc2f1fc24d94a2f60d37b409cc75?themeId=0&amp;templateId=10%27%20frameborder=%2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2cbc86e8-762c-4936-aba1-fff3ae7641f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63d6faea-8e63-40e5-a374-d8f9eff3a5c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2cbc86e8-762c-4936-aba1-fff3ae7641fb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Kira’s</a:t>
            </a:r>
            <a:r>
              <a:rPr lang="hr-HR" sz="6600" dirty="0"/>
              <a:t> </a:t>
            </a:r>
            <a:r>
              <a:rPr lang="hr-HR" sz="6600" dirty="0" err="1"/>
              <a:t>house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13"/>
            <a:ext cx="7492621" cy="362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53" y="3630304"/>
            <a:ext cx="7650260" cy="3227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238" y="1525230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watches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330" y="1462697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brushes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323" y="1514900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chairs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3655" y="2089269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dogs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4807" y="2191643"/>
            <a:ext cx="163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tomatoes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5328" y="2714275"/>
            <a:ext cx="22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bookshelves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758" y="2653308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sinks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9388" y="4494227"/>
            <a:ext cx="7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dog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022" y="4494226"/>
            <a:ext cx="104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chair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1744" y="5358148"/>
            <a:ext cx="7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box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4863" y="4494226"/>
            <a:ext cx="286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bookshelf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6550" y="5319436"/>
            <a:ext cx="11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watch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1443" y="6043344"/>
            <a:ext cx="7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sink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4863" y="6066269"/>
            <a:ext cx="101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brush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8233" y="1334695"/>
            <a:ext cx="6455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nouns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plural </a:t>
            </a:r>
            <a:r>
              <a:rPr lang="hr-HR" sz="2600" dirty="0" err="1"/>
              <a:t>finish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C00000"/>
                </a:solidFill>
              </a:rPr>
              <a:t>-s</a:t>
            </a:r>
            <a:r>
              <a:rPr lang="hr-HR" sz="2600" dirty="0"/>
              <a:t>?</a:t>
            </a:r>
            <a:endParaRPr lang="hr-HR" sz="2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38233" y="2020469"/>
            <a:ext cx="9539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Most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nouns</a:t>
            </a:r>
            <a:r>
              <a:rPr lang="hr-HR" sz="2600" dirty="0"/>
              <a:t>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end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a </a:t>
            </a:r>
            <a:r>
              <a:rPr lang="hr-HR" sz="2600" dirty="0" err="1"/>
              <a:t>consonant</a:t>
            </a:r>
            <a:r>
              <a:rPr lang="hr-HR" sz="2600" dirty="0"/>
              <a:t>:</a:t>
            </a:r>
          </a:p>
          <a:p>
            <a:endParaRPr lang="hr-HR" sz="2600" i="1" dirty="0"/>
          </a:p>
          <a:p>
            <a:r>
              <a:rPr lang="hr-HR" sz="2600" i="1" dirty="0"/>
              <a:t>                           </a:t>
            </a:r>
            <a:r>
              <a:rPr lang="hr-HR" sz="2600" dirty="0" err="1"/>
              <a:t>boo</a:t>
            </a:r>
            <a:r>
              <a:rPr lang="hr-HR" sz="2600" dirty="0" err="1">
                <a:solidFill>
                  <a:srgbClr val="FF0000"/>
                </a:solidFill>
              </a:rPr>
              <a:t>k</a:t>
            </a:r>
            <a:r>
              <a:rPr lang="hr-HR" sz="2600" dirty="0"/>
              <a:t> </a:t>
            </a:r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 err="1">
                <a:sym typeface="Wingdings" panose="05000000000000000000" pitchFamily="2" charset="2"/>
              </a:rPr>
              <a:t>boo</a:t>
            </a:r>
            <a:r>
              <a:rPr lang="hr-HR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</a:t>
            </a:r>
            <a:r>
              <a:rPr lang="hr-HR" sz="2600" b="1" dirty="0" err="1">
                <a:sym typeface="Wingdings" panose="05000000000000000000" pitchFamily="2" charset="2"/>
              </a:rPr>
              <a:t>s</a:t>
            </a:r>
            <a:r>
              <a:rPr lang="hr-HR" sz="2600" dirty="0">
                <a:sym typeface="Wingdings" panose="05000000000000000000" pitchFamily="2" charset="2"/>
              </a:rPr>
              <a:t> </a:t>
            </a:r>
          </a:p>
          <a:p>
            <a:r>
              <a:rPr lang="hr-HR" sz="2600" dirty="0">
                <a:sym typeface="Wingdings" panose="05000000000000000000" pitchFamily="2" charset="2"/>
              </a:rPr>
              <a:t>                           </a:t>
            </a:r>
            <a:r>
              <a:rPr lang="hr-HR" sz="2600" dirty="0" err="1">
                <a:sym typeface="Wingdings" panose="05000000000000000000" pitchFamily="2" charset="2"/>
              </a:rPr>
              <a:t>do</a:t>
            </a:r>
            <a:r>
              <a:rPr lang="hr-HR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hr-HR" sz="2600" dirty="0">
                <a:sym typeface="Wingdings" panose="05000000000000000000" pitchFamily="2" charset="2"/>
              </a:rPr>
              <a:t>  </a:t>
            </a:r>
            <a:r>
              <a:rPr lang="hr-HR" sz="2600" dirty="0" err="1">
                <a:sym typeface="Wingdings" panose="05000000000000000000" pitchFamily="2" charset="2"/>
              </a:rPr>
              <a:t>do</a:t>
            </a:r>
            <a:r>
              <a:rPr lang="hr-HR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hr-HR" sz="2600" b="1" dirty="0" err="1">
                <a:sym typeface="Wingdings" panose="05000000000000000000" pitchFamily="2" charset="2"/>
              </a:rPr>
              <a:t>s</a:t>
            </a:r>
            <a:endParaRPr lang="hr-HR" sz="2600" b="1" dirty="0"/>
          </a:p>
          <a:p>
            <a:r>
              <a:rPr lang="hr-HR" sz="2400" dirty="0"/>
              <a:t>                              </a:t>
            </a:r>
            <a:endParaRPr lang="hr-HR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87856" y="915569"/>
            <a:ext cx="7356144" cy="3744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2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4512" y="914588"/>
            <a:ext cx="645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nouns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plural </a:t>
            </a:r>
            <a:r>
              <a:rPr lang="hr-HR" sz="2400" dirty="0" err="1"/>
              <a:t>finish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C00000"/>
                </a:solidFill>
              </a:rPr>
              <a:t>-</a:t>
            </a:r>
            <a:r>
              <a:rPr lang="hr-HR" sz="2400" dirty="0" err="1">
                <a:solidFill>
                  <a:srgbClr val="C00000"/>
                </a:solidFill>
              </a:rPr>
              <a:t>es</a:t>
            </a:r>
            <a:r>
              <a:rPr lang="hr-HR" sz="2400" dirty="0"/>
              <a:t>?</a:t>
            </a:r>
            <a:endParaRPr lang="hr-HR" sz="2400" i="1" dirty="0"/>
          </a:p>
          <a:p>
            <a:r>
              <a:rPr lang="hr-HR" sz="24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4395" y="2045576"/>
            <a:ext cx="1123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Nouns</a:t>
            </a:r>
            <a:r>
              <a:rPr lang="hr-HR" sz="2400" dirty="0"/>
              <a:t>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end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a </a:t>
            </a:r>
            <a:r>
              <a:rPr lang="hr-HR" sz="2400" dirty="0" err="1"/>
              <a:t>vowel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/>
              <a:t>                 </a:t>
            </a:r>
            <a:r>
              <a:rPr lang="hr-HR" sz="2400" dirty="0" err="1"/>
              <a:t>tomat</a:t>
            </a:r>
            <a:r>
              <a:rPr lang="hr-HR" sz="2400" dirty="0" err="1">
                <a:solidFill>
                  <a:srgbClr val="00B0F0"/>
                </a:solidFill>
              </a:rPr>
              <a:t>o</a:t>
            </a:r>
            <a:r>
              <a:rPr lang="hr-HR" sz="2400" dirty="0"/>
              <a:t>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 err="1">
                <a:sym typeface="Wingdings" panose="05000000000000000000" pitchFamily="2" charset="2"/>
              </a:rPr>
              <a:t>tomat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o</a:t>
            </a:r>
            <a:r>
              <a:rPr lang="hr-HR" sz="2400" b="1" dirty="0" err="1">
                <a:sym typeface="Wingdings" panose="05000000000000000000" pitchFamily="2" charset="2"/>
              </a:rPr>
              <a:t>es</a:t>
            </a:r>
            <a:br>
              <a:rPr lang="hr-HR" sz="2400" dirty="0">
                <a:sym typeface="Wingdings" panose="05000000000000000000" pitchFamily="2" charset="2"/>
              </a:rPr>
            </a:br>
            <a:endParaRPr lang="hr-HR" sz="2400" dirty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394" y="3888455"/>
            <a:ext cx="1123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ym typeface="Wingdings" panose="05000000000000000000" pitchFamily="2" charset="2"/>
              </a:rPr>
              <a:t>Nouns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which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finish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with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>
                <a:solidFill>
                  <a:srgbClr val="C00000"/>
                </a:solidFill>
                <a:sym typeface="Wingdings" panose="05000000000000000000" pitchFamily="2" charset="2"/>
              </a:rPr>
              <a:t>-x, -</a:t>
            </a:r>
            <a:r>
              <a:rPr lang="hr-HR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sh</a:t>
            </a:r>
            <a:r>
              <a:rPr lang="hr-HR" sz="2400" dirty="0">
                <a:solidFill>
                  <a:srgbClr val="C00000"/>
                </a:solidFill>
                <a:sym typeface="Wingdings" panose="05000000000000000000" pitchFamily="2" charset="2"/>
              </a:rPr>
              <a:t>, -</a:t>
            </a:r>
            <a:r>
              <a:rPr lang="hr-HR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ch</a:t>
            </a:r>
            <a:r>
              <a:rPr lang="hr-HR" sz="2400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br>
              <a:rPr lang="hr-HR" sz="24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hr-HR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hr-HR" sz="2400" dirty="0">
                <a:sym typeface="Wingdings" panose="05000000000000000000" pitchFamily="2" charset="2"/>
              </a:rPr>
              <a:t>                     </a:t>
            </a:r>
            <a:r>
              <a:rPr lang="hr-HR" sz="2400" dirty="0" err="1">
                <a:sym typeface="Wingdings" panose="05000000000000000000" pitchFamily="2" charset="2"/>
              </a:rPr>
              <a:t>bo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x</a:t>
            </a:r>
            <a:r>
              <a:rPr lang="hr-HR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 err="1">
                <a:sym typeface="Wingdings" panose="05000000000000000000" pitchFamily="2" charset="2"/>
              </a:rPr>
              <a:t>bo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x</a:t>
            </a:r>
            <a:r>
              <a:rPr lang="hr-HR" sz="2400" b="1" dirty="0" err="1">
                <a:sym typeface="Wingdings" panose="05000000000000000000" pitchFamily="2" charset="2"/>
              </a:rPr>
              <a:t>es</a:t>
            </a:r>
            <a:endParaRPr lang="hr-HR" sz="2400" b="1" dirty="0">
              <a:sym typeface="Wingdings" panose="05000000000000000000" pitchFamily="2" charset="2"/>
            </a:endParaRPr>
          </a:p>
          <a:p>
            <a:r>
              <a:rPr lang="hr-HR" sz="2400" dirty="0">
                <a:sym typeface="Wingdings" panose="05000000000000000000" pitchFamily="2" charset="2"/>
              </a:rPr>
              <a:t>                    </a:t>
            </a:r>
            <a:r>
              <a:rPr lang="hr-HR" sz="2400" dirty="0" err="1">
                <a:sym typeface="Wingdings" panose="05000000000000000000" pitchFamily="2" charset="2"/>
              </a:rPr>
              <a:t>bru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sh</a:t>
            </a:r>
            <a:r>
              <a:rPr lang="hr-HR" sz="2400" dirty="0">
                <a:sym typeface="Wingdings" panose="05000000000000000000" pitchFamily="2" charset="2"/>
              </a:rPr>
              <a:t>  </a:t>
            </a:r>
            <a:r>
              <a:rPr lang="hr-HR" sz="2400" dirty="0" err="1">
                <a:sym typeface="Wingdings" panose="05000000000000000000" pitchFamily="2" charset="2"/>
              </a:rPr>
              <a:t>bru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sh</a:t>
            </a:r>
            <a:r>
              <a:rPr lang="hr-HR" sz="2400" b="1" dirty="0" err="1">
                <a:sym typeface="Wingdings" panose="05000000000000000000" pitchFamily="2" charset="2"/>
              </a:rPr>
              <a:t>es</a:t>
            </a:r>
            <a:endParaRPr lang="hr-H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683239" y="614597"/>
            <a:ext cx="6520722" cy="5666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2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5706" y="1004386"/>
            <a:ext cx="863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special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pair</a:t>
            </a:r>
            <a:r>
              <a:rPr lang="hr-HR" sz="2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5706" y="26684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a </a:t>
            </a:r>
            <a:r>
              <a:rPr lang="hr-HR" sz="2800" dirty="0" err="1"/>
              <a:t>bookshelf</a:t>
            </a:r>
            <a:r>
              <a:rPr lang="hr-HR" sz="2800" dirty="0"/>
              <a:t>   </a:t>
            </a:r>
            <a:r>
              <a:rPr lang="hr-HR" sz="2800" dirty="0">
                <a:sym typeface="Wingdings" panose="05000000000000000000" pitchFamily="2" charset="2"/>
              </a:rPr>
              <a:t>   </a:t>
            </a:r>
            <a:r>
              <a:rPr lang="hr-HR" sz="2800" dirty="0" err="1">
                <a:sym typeface="Wingdings" panose="05000000000000000000" pitchFamily="2" charset="2"/>
              </a:rPr>
              <a:t>bookshelves</a:t>
            </a:r>
            <a:endParaRPr lang="hr-HR" sz="2800" dirty="0"/>
          </a:p>
        </p:txBody>
      </p:sp>
      <p:sp>
        <p:nvSpPr>
          <p:cNvPr id="6" name="Rectangle 5"/>
          <p:cNvSpPr/>
          <p:nvPr/>
        </p:nvSpPr>
        <p:spPr>
          <a:xfrm>
            <a:off x="2935706" y="26684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a </a:t>
            </a:r>
            <a:r>
              <a:rPr lang="hr-HR" sz="2800" dirty="0" err="1"/>
              <a:t>bookshel</a:t>
            </a:r>
            <a:r>
              <a:rPr lang="hr-HR" sz="2800" dirty="0" err="1">
                <a:solidFill>
                  <a:srgbClr val="C00000"/>
                </a:solidFill>
              </a:rPr>
              <a:t>f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/>
              <a:t>  </a:t>
            </a:r>
            <a:r>
              <a:rPr lang="hr-HR" sz="2800" dirty="0">
                <a:sym typeface="Wingdings" panose="05000000000000000000" pitchFamily="2" charset="2"/>
              </a:rPr>
              <a:t>   </a:t>
            </a:r>
            <a:r>
              <a:rPr lang="hr-HR" sz="2800" dirty="0" err="1">
                <a:sym typeface="Wingdings" panose="05000000000000000000" pitchFamily="2" charset="2"/>
              </a:rPr>
              <a:t>bookshel</a:t>
            </a:r>
            <a:r>
              <a:rPr lang="hr-HR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v</a:t>
            </a:r>
            <a:r>
              <a:rPr lang="hr-HR" sz="2800" b="1" dirty="0" err="1">
                <a:sym typeface="Wingdings" panose="05000000000000000000" pitchFamily="2" charset="2"/>
              </a:rPr>
              <a:t>es</a:t>
            </a:r>
            <a:endParaRPr lang="hr-H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314575" y="642938"/>
            <a:ext cx="6115050" cy="3128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6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895" y="310733"/>
            <a:ext cx="1147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Some </a:t>
            </a:r>
            <a:r>
              <a:rPr lang="hr-HR" sz="2800" b="1" dirty="0" err="1"/>
              <a:t>nouns</a:t>
            </a:r>
            <a:r>
              <a:rPr lang="hr-HR" sz="2800" b="1" dirty="0"/>
              <a:t> </a:t>
            </a:r>
            <a:r>
              <a:rPr lang="hr-HR" sz="2800" b="1" dirty="0" err="1"/>
              <a:t>have</a:t>
            </a:r>
            <a:r>
              <a:rPr lang="hr-HR" sz="2800" b="1" dirty="0"/>
              <a:t> </a:t>
            </a:r>
            <a:r>
              <a:rPr lang="hr-HR" sz="2800" b="1" dirty="0" err="1"/>
              <a:t>irregular</a:t>
            </a:r>
            <a:r>
              <a:rPr lang="hr-HR" sz="2800" b="1" dirty="0"/>
              <a:t> plural.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63" y="2432884"/>
            <a:ext cx="9709893" cy="4244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705" y="3272590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3704" y="3951511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3704" y="4595989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3703" y="5798130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9743" y="5731748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3703" y="5798130"/>
            <a:ext cx="67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49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1790" y="657726"/>
            <a:ext cx="948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" y="2390273"/>
            <a:ext cx="10684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i="1" dirty="0"/>
          </a:p>
          <a:p>
            <a:pPr algn="ctr"/>
            <a:r>
              <a:rPr lang="hr-HR" sz="2800" dirty="0">
                <a:hlinkClick r:id="rId2"/>
              </a:rPr>
              <a:t>https://wordwall.net/embed/04f0bc2f1fc24d94a2f60d37b409cc75?themeId=0&amp;templateId=10%27%20frameborder=%270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96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50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7663" y="449179"/>
            <a:ext cx="599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20.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299"/>
            <a:ext cx="11967411" cy="3463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6610" y="3593432"/>
            <a:ext cx="564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There</a:t>
            </a:r>
            <a:r>
              <a:rPr lang="hr-HR" sz="2800" b="1" dirty="0">
                <a:solidFill>
                  <a:srgbClr val="92D050"/>
                </a:solidFill>
              </a:rPr>
              <a:t> are </a:t>
            </a:r>
            <a:r>
              <a:rPr lang="hr-HR" sz="2800" b="1" dirty="0" err="1">
                <a:solidFill>
                  <a:srgbClr val="92D050"/>
                </a:solidFill>
              </a:rPr>
              <a:t>bookshelves</a:t>
            </a:r>
            <a:r>
              <a:rPr lang="hr-HR" sz="2800" b="1" dirty="0">
                <a:solidFill>
                  <a:srgbClr val="92D050"/>
                </a:solidFill>
              </a:rPr>
              <a:t> on </a:t>
            </a:r>
            <a:r>
              <a:rPr lang="hr-HR" sz="2800" b="1" dirty="0" err="1">
                <a:solidFill>
                  <a:srgbClr val="92D050"/>
                </a:solidFill>
              </a:rPr>
              <a:t>the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wall</a:t>
            </a:r>
            <a:r>
              <a:rPr lang="hr-HR" sz="28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169" y="4133643"/>
            <a:ext cx="52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There</a:t>
            </a:r>
            <a:r>
              <a:rPr lang="hr-HR" sz="2800" b="1" dirty="0">
                <a:solidFill>
                  <a:srgbClr val="92D050"/>
                </a:solidFill>
              </a:rPr>
              <a:t> are </a:t>
            </a:r>
            <a:r>
              <a:rPr lang="hr-HR" sz="2800" b="1" dirty="0" err="1">
                <a:solidFill>
                  <a:srgbClr val="92D050"/>
                </a:solidFill>
              </a:rPr>
              <a:t>boxes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in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the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kitchen</a:t>
            </a:r>
            <a:r>
              <a:rPr lang="hr-HR" sz="28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9" y="4673854"/>
            <a:ext cx="587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There</a:t>
            </a:r>
            <a:r>
              <a:rPr lang="hr-HR" sz="2800" b="1" dirty="0">
                <a:solidFill>
                  <a:srgbClr val="92D050"/>
                </a:solidFill>
              </a:rPr>
              <a:t> are </a:t>
            </a:r>
            <a:r>
              <a:rPr lang="hr-HR" sz="2800" b="1" dirty="0" err="1">
                <a:solidFill>
                  <a:srgbClr val="92D050"/>
                </a:solidFill>
              </a:rPr>
              <a:t>mice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in</a:t>
            </a:r>
            <a:r>
              <a:rPr lang="hr-HR" sz="2800" b="1" dirty="0">
                <a:solidFill>
                  <a:srgbClr val="92D050"/>
                </a:solidFill>
              </a:rPr>
              <a:t> front </a:t>
            </a:r>
            <a:r>
              <a:rPr lang="hr-HR" sz="2800" b="1" dirty="0" err="1">
                <a:solidFill>
                  <a:srgbClr val="92D050"/>
                </a:solidFill>
              </a:rPr>
              <a:t>of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the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cheese</a:t>
            </a:r>
            <a:r>
              <a:rPr lang="hr-HR" sz="28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3316" y="5263141"/>
            <a:ext cx="526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There</a:t>
            </a:r>
            <a:r>
              <a:rPr lang="hr-HR" sz="2800" b="1" dirty="0">
                <a:solidFill>
                  <a:srgbClr val="92D050"/>
                </a:solidFill>
              </a:rPr>
              <a:t> are </a:t>
            </a:r>
            <a:r>
              <a:rPr lang="hr-HR" sz="2800" b="1" dirty="0" err="1">
                <a:solidFill>
                  <a:srgbClr val="92D050"/>
                </a:solidFill>
              </a:rPr>
              <a:t>watches</a:t>
            </a:r>
            <a:r>
              <a:rPr lang="hr-HR" sz="2800" b="1" dirty="0">
                <a:solidFill>
                  <a:srgbClr val="92D050"/>
                </a:solidFill>
              </a:rPr>
              <a:t> on </a:t>
            </a:r>
            <a:r>
              <a:rPr lang="hr-HR" sz="2800" b="1" dirty="0" err="1">
                <a:solidFill>
                  <a:srgbClr val="92D050"/>
                </a:solidFill>
              </a:rPr>
              <a:t>my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wrist</a:t>
            </a:r>
            <a:r>
              <a:rPr lang="hr-HR" sz="2800" b="1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12" y="740525"/>
            <a:ext cx="11166288" cy="59309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2063" y="3449053"/>
            <a:ext cx="301792" cy="279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9215437" y="3449053"/>
            <a:ext cx="414338" cy="279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2214563" y="6286500"/>
            <a:ext cx="371475" cy="364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929313" y="6286500"/>
            <a:ext cx="353049" cy="364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5910887" y="6036342"/>
            <a:ext cx="426493" cy="342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2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3936" y="3650926"/>
            <a:ext cx="706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err="1">
                <a:hlinkClick r:id="rId2"/>
              </a:rPr>
              <a:t>www.e-sfera.hr</a:t>
            </a:r>
            <a:r>
              <a:rPr lang="hr-HR" sz="2400" dirty="0">
                <a:hlinkClick r:id="rId2"/>
              </a:rPr>
              <a:t>/dodatni-digitalni-</a:t>
            </a:r>
            <a:r>
              <a:rPr lang="hr-HR" sz="2400" dirty="0" err="1">
                <a:hlinkClick r:id="rId2"/>
              </a:rPr>
              <a:t>sadrzaji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 err="1">
                <a:hlinkClick r:id="rId2"/>
              </a:rPr>
              <a:t>2cbc86e8</a:t>
            </a:r>
            <a:r>
              <a:rPr lang="hr-HR" sz="2400" dirty="0">
                <a:hlinkClick r:id="rId2"/>
              </a:rPr>
              <a:t>-</a:t>
            </a:r>
            <a:r>
              <a:rPr lang="hr-HR" sz="2400" dirty="0" err="1">
                <a:hlinkClick r:id="rId2"/>
              </a:rPr>
              <a:t>762c</a:t>
            </a:r>
            <a:r>
              <a:rPr lang="hr-HR" sz="2400" dirty="0">
                <a:hlinkClick r:id="rId2"/>
              </a:rPr>
              <a:t>-4936-</a:t>
            </a:r>
            <a:r>
              <a:rPr lang="hr-HR" sz="2400" dirty="0" err="1">
                <a:hlinkClick r:id="rId2"/>
              </a:rPr>
              <a:t>aba1</a:t>
            </a:r>
            <a:r>
              <a:rPr lang="hr-HR" sz="2400" dirty="0">
                <a:hlinkClick r:id="rId2"/>
              </a:rPr>
              <a:t>-</a:t>
            </a:r>
            <a:r>
              <a:rPr lang="hr-HR" sz="2400" dirty="0" err="1">
                <a:hlinkClick r:id="rId2"/>
              </a:rPr>
              <a:t>fff3ae7641fb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/>
              <a:t>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90844" y="2588455"/>
            <a:ext cx="1115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/>
              <a:t>                                                         SELF CHECK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72" y="4519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3936" y="4316008"/>
            <a:ext cx="706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err="1">
                <a:hlinkClick r:id="rId2"/>
              </a:rPr>
              <a:t>www.e-sfera.hr</a:t>
            </a:r>
            <a:r>
              <a:rPr lang="hr-HR" sz="2400" dirty="0">
                <a:hlinkClick r:id="rId2"/>
              </a:rPr>
              <a:t>/dodatni-digitalni-</a:t>
            </a:r>
            <a:r>
              <a:rPr lang="hr-HR" sz="2400" dirty="0" err="1">
                <a:hlinkClick r:id="rId2"/>
              </a:rPr>
              <a:t>sadrzaji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 err="1">
                <a:hlinkClick r:id="rId2"/>
              </a:rPr>
              <a:t>63d6faea-8e63-40e5-a374-d8f9eff3a5c7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/>
              <a:t>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75130" y="2228671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Check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knowledge</a:t>
            </a:r>
            <a:r>
              <a:rPr lang="hr-HR" sz="2400" dirty="0"/>
              <a:t>.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                                                                 </a:t>
            </a:r>
            <a:r>
              <a:rPr lang="hr-HR" sz="2400" b="1" i="1" dirty="0"/>
              <a:t>SELF CHECK</a:t>
            </a:r>
            <a:r>
              <a:rPr lang="hr-HR" sz="2400" i="1" dirty="0"/>
              <a:t>.</a:t>
            </a:r>
            <a:endParaRPr lang="hr-HR" sz="2400" b="1" i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72" y="15194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8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14913" cy="685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" y="1306890"/>
            <a:ext cx="8598134" cy="475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9533" y="1571915"/>
            <a:ext cx="3317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    </a:t>
            </a:r>
            <a:r>
              <a:rPr lang="hr-HR" sz="2600" dirty="0" err="1"/>
              <a:t>Whose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?</a:t>
            </a:r>
          </a:p>
          <a:p>
            <a:r>
              <a:rPr lang="hr-HR" sz="2600" i="1" dirty="0"/>
              <a:t>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2488" y="2620268"/>
            <a:ext cx="6367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/>
              <a:t>  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look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  <a:p>
            <a:r>
              <a:rPr lang="hr-HR" sz="2600" i="1" dirty="0"/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8133" y="3512820"/>
            <a:ext cx="38081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 </a:t>
            </a:r>
            <a:r>
              <a:rPr lang="hr-HR" sz="2600" dirty="0" err="1"/>
              <a:t>around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9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2.+Kira's+summer+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96338" y="180102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4" y="1196994"/>
            <a:ext cx="7819387" cy="5560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0" y="2914651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a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888" y="3392715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a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6163" y="3843338"/>
            <a:ext cx="68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a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032" y="4353520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a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8875" y="5267326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67700" y="2607885"/>
            <a:ext cx="3590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hlinkClick r:id="rId6"/>
              </a:rPr>
              <a:t>https</a:t>
            </a:r>
            <a:r>
              <a:rPr lang="hr-HR" sz="2400" dirty="0">
                <a:hlinkClick r:id="rId6"/>
              </a:rPr>
              <a:t>://</a:t>
            </a:r>
            <a:r>
              <a:rPr lang="hr-HR" sz="2400" dirty="0" err="1">
                <a:hlinkClick r:id="rId6"/>
              </a:rPr>
              <a:t>www.e-sfera.hr</a:t>
            </a:r>
            <a:r>
              <a:rPr lang="hr-HR" sz="2400" dirty="0">
                <a:hlinkClick r:id="rId6"/>
              </a:rPr>
              <a:t>/dodatni-digitalni-</a:t>
            </a:r>
            <a:r>
              <a:rPr lang="hr-HR" sz="2400" dirty="0" err="1">
                <a:hlinkClick r:id="rId6"/>
              </a:rPr>
              <a:t>sadrzaji</a:t>
            </a:r>
            <a:r>
              <a:rPr lang="hr-HR" sz="2400" dirty="0">
                <a:hlinkClick r:id="rId6"/>
              </a:rPr>
              <a:t>/</a:t>
            </a:r>
            <a:r>
              <a:rPr lang="hr-HR" sz="2400" dirty="0" err="1">
                <a:hlinkClick r:id="rId6"/>
              </a:rPr>
              <a:t>2cbc86e8</a:t>
            </a:r>
            <a:r>
              <a:rPr lang="hr-HR" sz="2400" dirty="0">
                <a:hlinkClick r:id="rId6"/>
              </a:rPr>
              <a:t>-</a:t>
            </a:r>
            <a:r>
              <a:rPr lang="hr-HR" sz="2400" dirty="0" err="1">
                <a:hlinkClick r:id="rId6"/>
              </a:rPr>
              <a:t>762c</a:t>
            </a:r>
            <a:r>
              <a:rPr lang="hr-HR" sz="2400" dirty="0">
                <a:hlinkClick r:id="rId6"/>
              </a:rPr>
              <a:t>-4936-</a:t>
            </a:r>
            <a:r>
              <a:rPr lang="hr-HR" sz="2400" dirty="0" err="1">
                <a:hlinkClick r:id="rId6"/>
              </a:rPr>
              <a:t>aba1</a:t>
            </a:r>
            <a:r>
              <a:rPr lang="hr-HR" sz="2400" dirty="0">
                <a:hlinkClick r:id="rId6"/>
              </a:rPr>
              <a:t>-</a:t>
            </a:r>
            <a:r>
              <a:rPr lang="hr-HR" sz="2400" dirty="0" err="1">
                <a:hlinkClick r:id="rId6"/>
              </a:rPr>
              <a:t>fff3ae7641fb</a:t>
            </a:r>
            <a:r>
              <a:rPr lang="hr-HR" sz="2400" dirty="0">
                <a:hlinkClick r:id="rId6"/>
              </a:rPr>
              <a:t>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77" y="2034589"/>
            <a:ext cx="6210300" cy="435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376454"/>
            <a:ext cx="1076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Underline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first</a:t>
            </a:r>
            <a:r>
              <a:rPr lang="hr-HR" sz="2400" b="1" dirty="0"/>
              <a:t> </a:t>
            </a:r>
            <a:r>
              <a:rPr lang="hr-HR" sz="2400" b="1" dirty="0" err="1"/>
              <a:t>letters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words</a:t>
            </a:r>
            <a:r>
              <a:rPr lang="hr-HR" sz="2400" b="1" dirty="0"/>
              <a:t> </a:t>
            </a:r>
            <a:r>
              <a:rPr lang="hr-HR" sz="2400" b="1" dirty="0" err="1"/>
              <a:t>that</a:t>
            </a:r>
            <a:r>
              <a:rPr lang="hr-HR" sz="2400" b="1" dirty="0"/>
              <a:t> </a:t>
            </a:r>
            <a:r>
              <a:rPr lang="hr-HR" sz="2400" b="1" dirty="0" err="1"/>
              <a:t>follow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words</a:t>
            </a:r>
            <a:r>
              <a:rPr lang="hr-HR" sz="2400" b="1" dirty="0"/>
              <a:t> </a:t>
            </a:r>
            <a:r>
              <a:rPr lang="hr-HR" sz="2400" b="1" dirty="0">
                <a:solidFill>
                  <a:srgbClr val="FF0066"/>
                </a:solidFill>
              </a:rPr>
              <a:t>a</a:t>
            </a:r>
            <a:r>
              <a:rPr lang="hr-HR" sz="2400" b="1" dirty="0"/>
              <a:t> </a:t>
            </a:r>
            <a:r>
              <a:rPr lang="hr-HR" sz="2400" b="1" dirty="0" err="1"/>
              <a:t>or</a:t>
            </a:r>
            <a:r>
              <a:rPr lang="hr-HR" sz="2400" b="1" dirty="0"/>
              <a:t>  </a:t>
            </a:r>
            <a:r>
              <a:rPr lang="hr-HR" sz="2400" b="1" dirty="0" err="1">
                <a:solidFill>
                  <a:srgbClr val="FF0066"/>
                </a:solidFill>
              </a:rPr>
              <a:t>an</a:t>
            </a:r>
            <a:r>
              <a:rPr lang="hr-HR" sz="2400" b="1" i="1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42021" y="3753853"/>
            <a:ext cx="1163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26179" y="4122822"/>
            <a:ext cx="1163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14737" y="4519863"/>
            <a:ext cx="1163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841331" y="4868781"/>
            <a:ext cx="126332" cy="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99348" y="5999748"/>
            <a:ext cx="1163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0" y="211333"/>
            <a:ext cx="6277970" cy="427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7337" y="204716"/>
            <a:ext cx="4494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Think</a:t>
            </a:r>
            <a:r>
              <a:rPr lang="hr-HR" sz="2800" dirty="0"/>
              <a:t>!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465325" y="982639"/>
            <a:ext cx="4599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When</a:t>
            </a:r>
            <a:r>
              <a:rPr lang="hr-HR" sz="2600" dirty="0"/>
              <a:t> do </a:t>
            </a:r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>
                <a:solidFill>
                  <a:srgbClr val="FF0066"/>
                </a:solidFill>
              </a:rPr>
              <a:t>a</a:t>
            </a:r>
            <a:r>
              <a:rPr lang="hr-HR" sz="2600" dirty="0"/>
              <a:t>? </a:t>
            </a:r>
            <a:endParaRPr lang="hr-HR" sz="2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5325" y="2059857"/>
            <a:ext cx="4599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When</a:t>
            </a:r>
            <a:r>
              <a:rPr lang="hr-HR" sz="2600" dirty="0"/>
              <a:t> do </a:t>
            </a:r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>
                <a:solidFill>
                  <a:srgbClr val="FF0066"/>
                </a:solidFill>
              </a:rPr>
              <a:t>an</a:t>
            </a:r>
            <a:r>
              <a:rPr lang="hr-HR" sz="2600" dirty="0"/>
              <a:t>? </a:t>
            </a:r>
            <a:endParaRPr lang="hr-HR" sz="2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70500" y="2878900"/>
            <a:ext cx="6200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>
                <a:solidFill>
                  <a:srgbClr val="FF0000"/>
                </a:solidFill>
              </a:rPr>
              <a:t>a</a:t>
            </a:r>
            <a:r>
              <a:rPr lang="hr-HR" sz="2600" dirty="0" err="1"/>
              <a:t>before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start </a:t>
            </a:r>
            <a:r>
              <a:rPr lang="hr-HR" sz="2600" dirty="0" err="1"/>
              <a:t>with</a:t>
            </a:r>
            <a:r>
              <a:rPr lang="hr-HR" sz="2600" dirty="0"/>
              <a:t> a </a:t>
            </a:r>
            <a:r>
              <a:rPr lang="hr-HR" sz="2600" dirty="0" err="1">
                <a:solidFill>
                  <a:srgbClr val="FF0000"/>
                </a:solidFill>
              </a:rPr>
              <a:t>consonant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/>
              <a:t>(</a:t>
            </a:r>
            <a:r>
              <a:rPr lang="hr-HR" sz="2600" dirty="0" err="1"/>
              <a:t>e.g</a:t>
            </a:r>
            <a:r>
              <a:rPr lang="hr-HR" sz="2600" dirty="0"/>
              <a:t>. b, c, d, f, g…).</a:t>
            </a:r>
          </a:p>
          <a:p>
            <a:endParaRPr lang="hr-HR" sz="2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76" y="1281934"/>
            <a:ext cx="8529850" cy="47648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08167" y="4124768"/>
            <a:ext cx="6605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>
                <a:solidFill>
                  <a:srgbClr val="00B0F0"/>
                </a:solidFill>
              </a:rPr>
              <a:t>an</a:t>
            </a:r>
            <a:r>
              <a:rPr lang="hr-HR" sz="2600" dirty="0"/>
              <a:t> </a:t>
            </a:r>
            <a:r>
              <a:rPr lang="hr-HR" sz="2600" dirty="0" err="1"/>
              <a:t>before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start </a:t>
            </a:r>
            <a:r>
              <a:rPr lang="hr-HR" sz="2600" dirty="0" err="1"/>
              <a:t>with</a:t>
            </a:r>
            <a:r>
              <a:rPr lang="hr-HR" sz="2600" dirty="0"/>
              <a:t> a </a:t>
            </a:r>
            <a:r>
              <a:rPr lang="hr-HR" sz="2600" dirty="0" err="1">
                <a:solidFill>
                  <a:srgbClr val="00B0F0"/>
                </a:solidFill>
              </a:rPr>
              <a:t>vowel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/>
              <a:t>(</a:t>
            </a:r>
            <a:r>
              <a:rPr lang="hr-HR" sz="2600" dirty="0" err="1"/>
              <a:t>e.g</a:t>
            </a:r>
            <a:r>
              <a:rPr lang="hr-HR" sz="2600" dirty="0"/>
              <a:t>. a, e, i, o, u). </a:t>
            </a:r>
          </a:p>
        </p:txBody>
      </p:sp>
    </p:spTree>
    <p:extLst>
      <p:ext uri="{BB962C8B-B14F-4D97-AF65-F5344CB8AC3E}">
        <p14:creationId xmlns:p14="http://schemas.microsoft.com/office/powerpoint/2010/main" val="7457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3379" y="54591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20.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08"/>
            <a:ext cx="4967785" cy="6739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2405465"/>
            <a:ext cx="11924568" cy="2480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570" y="3766782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290002"/>
            <a:ext cx="5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2316" y="3207196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6622" y="4194783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368" y="3730416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7368" y="4253636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35570" y="3730416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0796" y="3730416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7967" y="3229630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9404" y="3207684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19404" y="4194783"/>
            <a:ext cx="5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3811" y="5077801"/>
            <a:ext cx="6495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*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don’t</a:t>
            </a:r>
            <a:r>
              <a:rPr lang="hr-HR" sz="2000" dirty="0"/>
              <a:t> </a:t>
            </a:r>
            <a:r>
              <a:rPr lang="hr-HR" sz="2000" dirty="0" err="1"/>
              <a:t>pronounce</a:t>
            </a:r>
            <a:r>
              <a:rPr lang="hr-HR" sz="2000" dirty="0"/>
              <a:t> ”h”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word ”</a:t>
            </a:r>
            <a:r>
              <a:rPr lang="hr-HR" sz="2000" dirty="0" err="1"/>
              <a:t>hour</a:t>
            </a:r>
            <a:r>
              <a:rPr lang="hr-HR" sz="2000" dirty="0"/>
              <a:t>”, </a:t>
            </a:r>
            <a:r>
              <a:rPr lang="hr-HR" sz="2000" dirty="0" err="1"/>
              <a:t>the</a:t>
            </a:r>
            <a:r>
              <a:rPr lang="hr-HR" sz="2000" dirty="0"/>
              <a:t> word </a:t>
            </a:r>
            <a:r>
              <a:rPr lang="hr-HR" sz="2000" dirty="0" err="1"/>
              <a:t>starts</a:t>
            </a:r>
            <a:r>
              <a:rPr lang="hr-HR" sz="2000" dirty="0"/>
              <a:t> </a:t>
            </a:r>
            <a:r>
              <a:rPr lang="hr-HR" sz="2000" dirty="0" err="1"/>
              <a:t>with</a:t>
            </a:r>
            <a:r>
              <a:rPr lang="hr-HR" sz="2000" dirty="0"/>
              <a:t> a </a:t>
            </a:r>
            <a:r>
              <a:rPr lang="hr-HR" sz="2000" dirty="0" err="1"/>
              <a:t>vowel</a:t>
            </a:r>
            <a:r>
              <a:rPr lang="hr-HR" sz="2000" dirty="0"/>
              <a:t> </a:t>
            </a:r>
            <a:r>
              <a:rPr lang="hr-HR" sz="2000" dirty="0" err="1"/>
              <a:t>sound</a:t>
            </a:r>
            <a:r>
              <a:rPr lang="hr-HR" sz="2000" dirty="0"/>
              <a:t>.</a:t>
            </a:r>
          </a:p>
          <a:p>
            <a:endParaRPr lang="hr-HR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89023" y="3229630"/>
            <a:ext cx="79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*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41" y="1502177"/>
            <a:ext cx="10458558" cy="4243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6155" y="2737499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8352" y="2186984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7361" y="2737499"/>
            <a:ext cx="66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132" y="2214279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636" y="3362332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385" y="3916190"/>
            <a:ext cx="66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7755" y="5104263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4743" y="5104263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5087" y="4496041"/>
            <a:ext cx="66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an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0498" y="5104263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D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854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14913" cy="6854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4" y="1868818"/>
            <a:ext cx="10846542" cy="4082032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95684" y="391618"/>
            <a:ext cx="906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into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category</a:t>
            </a:r>
            <a:r>
              <a:rPr lang="hr-HR" sz="2400" dirty="0"/>
              <a:t> (plural </a:t>
            </a:r>
            <a:r>
              <a:rPr lang="hr-HR" sz="2400" dirty="0" err="1"/>
              <a:t>or</a:t>
            </a:r>
            <a:r>
              <a:rPr lang="hr-HR" sz="2400" dirty="0"/>
              <a:t> singular).</a:t>
            </a:r>
          </a:p>
          <a:p>
            <a:r>
              <a:rPr lang="hr-HR" sz="2400" dirty="0"/>
              <a:t>                        </a:t>
            </a:r>
            <a:r>
              <a:rPr lang="hr-HR" sz="2400" i="1" dirty="0"/>
              <a:t>(plural – </a:t>
            </a:r>
            <a:r>
              <a:rPr lang="hr-HR" sz="2400" i="1" dirty="0">
                <a:solidFill>
                  <a:srgbClr val="0070C0"/>
                </a:solidFill>
              </a:rPr>
              <a:t>množina</a:t>
            </a:r>
            <a:r>
              <a:rPr lang="hr-HR" sz="2400" i="1" dirty="0"/>
              <a:t>; singular – </a:t>
            </a:r>
            <a:r>
              <a:rPr lang="hr-HR" sz="2400" i="1" dirty="0">
                <a:solidFill>
                  <a:srgbClr val="0070C0"/>
                </a:solidFill>
              </a:rPr>
              <a:t>jednina</a:t>
            </a:r>
            <a:r>
              <a:rPr lang="hr-HR" sz="2400" i="1" dirty="0"/>
              <a:t>)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2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406</Words>
  <Application>Microsoft Office PowerPoint</Application>
  <PresentationFormat>Widescreen</PresentationFormat>
  <Paragraphs>93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119</cp:revision>
  <dcterms:created xsi:type="dcterms:W3CDTF">2020-09-19T11:02:00Z</dcterms:created>
  <dcterms:modified xsi:type="dcterms:W3CDTF">2022-09-06T13:18:04Z</dcterms:modified>
</cp:coreProperties>
</file>